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314" r:id="rId2"/>
    <p:sldId id="324" r:id="rId3"/>
    <p:sldId id="348" r:id="rId4"/>
    <p:sldId id="323" r:id="rId5"/>
    <p:sldId id="322" r:id="rId6"/>
    <p:sldId id="321" r:id="rId7"/>
    <p:sldId id="320" r:id="rId8"/>
    <p:sldId id="372" r:id="rId9"/>
    <p:sldId id="370" r:id="rId10"/>
    <p:sldId id="373" r:id="rId11"/>
    <p:sldId id="335" r:id="rId12"/>
    <p:sldId id="375" r:id="rId13"/>
    <p:sldId id="342" r:id="rId14"/>
    <p:sldId id="349" r:id="rId15"/>
    <p:sldId id="340" r:id="rId16"/>
    <p:sldId id="376" r:id="rId17"/>
    <p:sldId id="385" r:id="rId18"/>
  </p:sldIdLst>
  <p:sldSz cx="9906000" cy="6858000" type="A4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CCFF"/>
    <a:srgbClr val="3731B1"/>
    <a:srgbClr val="FFCCCC"/>
    <a:srgbClr val="D99694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075" autoAdjust="0"/>
  </p:normalViewPr>
  <p:slideViewPr>
    <p:cSldViewPr>
      <p:cViewPr>
        <p:scale>
          <a:sx n="66" d="100"/>
          <a:sy n="66" d="100"/>
        </p:scale>
        <p:origin x="-1877" y="-44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84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7;&#1079;&#1077;&#1085;&#1090;&#1072;&#1094;&#1080;&#1080;\&#1074;%20&#1087;&#1088;&#1086;&#1094;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44;&#1080;&#1072;&#1075;&#1088;&#1072;&#1084;&#1084;&#1099;%20&#1051;&#1080;&#1089;&#1090;%20Microsoft%20Office%20Excel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2021</a:t>
            </a:r>
            <a:endParaRPr lang="en-US" dirty="0"/>
          </a:p>
        </c:rich>
      </c:tx>
      <c:layout>
        <c:manualLayout>
          <c:xMode val="edge"/>
          <c:yMode val="edge"/>
          <c:x val="0.41772625732418195"/>
          <c:y val="1.461176987651328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72,1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27,9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Лист1!$A$4:$A$6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 </c:v>
                </c:pt>
                <c:pt idx="2">
                  <c:v>неналоговые доходы 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1619.1</c:v>
                </c:pt>
                <c:pt idx="1">
                  <c:v>675.8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2020 </a:t>
            </a:r>
            <a:r>
              <a:rPr lang="ru-RU" dirty="0"/>
              <a:t>г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61,9</a:t>
                    </a:r>
                    <a:r>
                      <a:rPr lang="en-US" sz="16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38,1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Лист1!$A$1:$A$3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2031.8</c:v>
                </c:pt>
                <c:pt idx="1">
                  <c:v>675.8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2022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985985856643949"/>
          <c:y val="0.15545612302858366"/>
          <c:w val="0.82330133608343037"/>
          <c:h val="0.73709122304094532"/>
        </c:manualLayout>
      </c:layout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43784960"/>
        <c:axId val="193424192"/>
      </c:barChart>
      <c:valAx>
        <c:axId val="19342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784960"/>
        <c:crosses val="autoZero"/>
        <c:crossBetween val="between"/>
      </c:valAx>
      <c:catAx>
        <c:axId val="143784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93424192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>
                <a:latin typeface="+mn-lt"/>
              </a:defRPr>
            </a:pPr>
            <a:r>
              <a:rPr lang="ru-RU" sz="1400" b="1">
                <a:latin typeface="+mn-lt"/>
              </a:rPr>
              <a:t>2022 г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37213070852823982"/>
          <c:w val="1"/>
          <c:h val="0.5643817353627375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/>
                      <a:t>6</a:t>
                    </a:r>
                    <a:r>
                      <a:rPr lang="ru-RU" sz="1600"/>
                      <a:t>1,9</a:t>
                    </a:r>
                    <a:r>
                      <a:rPr lang="en-US" sz="160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/>
                      <a:t>3</a:t>
                    </a:r>
                    <a:r>
                      <a:rPr lang="ru-RU" sz="1600"/>
                      <a:t>8,1</a:t>
                    </a:r>
                    <a:r>
                      <a:rPr lang="en-US" sz="160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Лист1!$D$1:$D$3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Лист1!$E$1:$E$3</c:f>
              <c:numCache>
                <c:formatCode>General</c:formatCode>
                <c:ptCount val="3"/>
                <c:pt idx="0">
                  <c:v>2629</c:v>
                </c:pt>
                <c:pt idx="1">
                  <c:v>2842.3</c:v>
                </c:pt>
                <c:pt idx="2">
                  <c:v>2365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0.21739</cdr:x>
      <cdr:y>0.16901</cdr:y>
    </cdr:from>
    <cdr:to>
      <cdr:x>0.49345</cdr:x>
      <cdr:y>0.34787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720080" y="8640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DE39C9-9289-4B0F-9E32-D8FA295AB453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6125"/>
            <a:ext cx="538321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26CBA0-9D12-4062-B57B-03BAF7381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013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82C7E9-E794-44D3-A6D4-A807E682E569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305C4-802C-4D70-96C4-21131BE283C7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858B-B30C-42A2-AC51-D37612097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B6D40-9157-4B43-A28D-35897487BAE5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3D29-6B5B-4BDF-9532-C49F1B586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0D37-71CF-4545-951A-8B71F04ADF72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08F7-D787-4A43-B744-31243EEE2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4D342-E0B6-4F9B-B29C-AAC6869C6952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562C-D762-4F13-9652-5692CB81A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F0D1-0826-44B6-87FF-A9BE814BEBA4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9F99B-D2AC-4F2B-8FC4-034088D03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B89F-E946-414A-8655-BDDC0CCD33C4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C10B-4985-4007-95E8-1A3CA788D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F231-64D4-4BC8-900D-1D3D786634E2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232AF-9222-435E-AB28-F6021DDD7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FECD-F6A0-4907-825D-A695E6EAFA2E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9071-7379-42C0-BB20-B368D4B50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32841-A892-40B1-A43C-D21CD10FF31E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6D50-42F1-4A94-8FC5-B38CFD1CB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2B23-2DEF-4CB4-8DAD-0B3BA253F7F7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80BD0-3ED7-4738-A420-93F8131FB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9B7E2-B37E-40AC-B17A-EBF27168554E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73084-DEEF-4F82-A6AA-506F0CC54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1113" y="-7938"/>
            <a:ext cx="9928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6350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6C7DAC-75CA-4D22-900D-81B6D567EA15}" type="datetimeFigureOut">
              <a:rPr lang="ru-RU"/>
              <a:pPr>
                <a:defRPr/>
              </a:pPr>
              <a:t>11.01.2022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684CA6-9B05-4EE4-BAF8-13F55C631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9" r:id="rId2"/>
    <p:sldLayoutId id="2147484038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9" r:id="rId9"/>
    <p:sldLayoutId id="2147484035" r:id="rId10"/>
    <p:sldLayoutId id="214748403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aladmin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www.proshkolu.ru/user/lavr63-66/file/529707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2520" y="260648"/>
            <a:ext cx="8784976" cy="2952328"/>
          </a:xfrm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К решению Совета </a:t>
            </a:r>
            <a:r>
              <a:rPr lang="ru-RU" sz="2400" dirty="0" err="1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Лесновского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муниципального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образования</a:t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Балашовского муниципального  района </a:t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№ 01/06 от 24.12.2021г .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«О бюджете Лесновского муниципального образования Балашовского муниципального района Саратовской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области</a:t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на 2022 год»</a:t>
            </a:r>
            <a:endParaRPr lang="ru-RU" sz="2400" dirty="0">
              <a:solidFill>
                <a:srgbClr val="002060"/>
              </a:solidFill>
              <a:latin typeface="Bookman Old Style" pitchFamily="18" charset="0"/>
              <a:cs typeface="Calibri" pitchFamily="34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497013" y="2924175"/>
            <a:ext cx="7056437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66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6600" b="1" dirty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313" y="188913"/>
            <a:ext cx="8561387" cy="57626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Доходы бюджета</a:t>
            </a:r>
            <a:endParaRPr lang="ru-RU" dirty="0"/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0" y="1268760"/>
            <a:ext cx="3440832" cy="51152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spAutoFit/>
          </a:bodyPr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Налоговые доходы</a:t>
            </a: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Налог 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доходы физических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лиц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Земельный налог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Единый сельскохозяйственный налог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Налог на имущество</a:t>
            </a: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4848" y="1412774"/>
            <a:ext cx="3384376" cy="4339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Неналоговые доходы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Доходы от акцизов на автомобильный и прямогонный бензин, дизельное топливо, моторные масла для дизельных и (или) карбюраторных (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инжекторных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двигателей Доходы от оказания платных услуг получателями средств бюджетов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Государственная пошлина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Доходы от продажи земельных участков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5248" y="1700808"/>
            <a:ext cx="2520280" cy="3970318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Безвозмездные поступления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Дотации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Субсидии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Субвенции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Иные межбюджетные трансферты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Прочие безвозмездные поступления от юридических и физических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472" y="0"/>
            <a:ext cx="9577064" cy="980728"/>
          </a:xfrm>
          <a:solidFill>
            <a:schemeClr val="tx1">
              <a:lumMod val="95000"/>
            </a:schemeClr>
          </a:solidFill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1"/>
                </a:solidFill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2538" y="1052736"/>
            <a:ext cx="7715304" cy="2880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lnSpc>
                <a:spcPct val="90000"/>
              </a:lnSpc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Формы межбюджетных трансфертов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756150" y="1412875"/>
            <a:ext cx="357188" cy="200025"/>
          </a:xfrm>
          <a:prstGeom prst="downArrow">
            <a:avLst>
              <a:gd name="adj1" fmla="val 44047"/>
              <a:gd name="adj2" fmla="val 50000"/>
            </a:avLst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 flipV="1">
            <a:off x="95250" y="1439863"/>
            <a:ext cx="500063" cy="1143000"/>
          </a:xfrm>
          <a:prstGeom prst="bentArrow">
            <a:avLst>
              <a:gd name="adj1" fmla="val 25000"/>
              <a:gd name="adj2" fmla="val 27030"/>
              <a:gd name="adj3" fmla="val 25000"/>
              <a:gd name="adj4" fmla="val 64730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углом 9"/>
          <p:cNvSpPr/>
          <p:nvPr/>
        </p:nvSpPr>
        <p:spPr>
          <a:xfrm flipH="1" flipV="1">
            <a:off x="9275763" y="1419225"/>
            <a:ext cx="498475" cy="1357313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75000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5313" y="1563687"/>
            <a:ext cx="2485479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200" b="1" dirty="0" err="1"/>
              <a:t>софинансирования</a:t>
            </a:r>
            <a:r>
              <a:rPr lang="ru-RU" sz="12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81192" y="1613367"/>
            <a:ext cx="2376264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4809" y="1613367"/>
            <a:ext cx="3240359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16403" name="TextBox 14"/>
          <p:cNvSpPr txBox="1">
            <a:spLocks noChangeArrowheads="1"/>
          </p:cNvSpPr>
          <p:nvPr/>
        </p:nvSpPr>
        <p:spPr bwMode="auto">
          <a:xfrm>
            <a:off x="415925" y="3789363"/>
            <a:ext cx="9180513" cy="369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Межбюджетные трансферты  в местный бюджет в 2020-2022г.г.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885726"/>
              </p:ext>
            </p:extLst>
          </p:nvPr>
        </p:nvGraphicFramePr>
        <p:xfrm>
          <a:off x="315913" y="4291013"/>
          <a:ext cx="9317037" cy="2456373"/>
        </p:xfrm>
        <a:graphic>
          <a:graphicData uri="http://schemas.openxmlformats.org/drawingml/2006/table">
            <a:tbl>
              <a:tblPr/>
              <a:tblGrid>
                <a:gridCol w="3784135"/>
                <a:gridCol w="1784969"/>
                <a:gridCol w="1927766"/>
                <a:gridCol w="1820167"/>
              </a:tblGrid>
              <a:tr h="222942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30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2021год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2022год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91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ВСЕГО, из них: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910,6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931,3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2842,3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8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Дотации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2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Субвенции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93,7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96,0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88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Иные межбюджетные трансферты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784,5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791,7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88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Субсидии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2697,0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20750" y="31750"/>
            <a:ext cx="7874000" cy="73342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Структура доходов бюджета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904759628"/>
              </p:ext>
            </p:extLst>
          </p:nvPr>
        </p:nvGraphicFramePr>
        <p:xfrm>
          <a:off x="3202787" y="1196752"/>
          <a:ext cx="330992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459061"/>
              </p:ext>
            </p:extLst>
          </p:nvPr>
        </p:nvGraphicFramePr>
        <p:xfrm>
          <a:off x="0" y="1196752"/>
          <a:ext cx="32758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832633"/>
              </p:ext>
            </p:extLst>
          </p:nvPr>
        </p:nvGraphicFramePr>
        <p:xfrm>
          <a:off x="6321152" y="1196752"/>
          <a:ext cx="33123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221445"/>
              </p:ext>
            </p:extLst>
          </p:nvPr>
        </p:nvGraphicFramePr>
        <p:xfrm>
          <a:off x="6753200" y="1196752"/>
          <a:ext cx="2468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095375" y="0"/>
            <a:ext cx="8394700" cy="620713"/>
          </a:xfr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/>
              <a:t>Налоговые  доходы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028491"/>
              </p:ext>
            </p:extLst>
          </p:nvPr>
        </p:nvGraphicFramePr>
        <p:xfrm>
          <a:off x="200472" y="980729"/>
          <a:ext cx="9505056" cy="5753514"/>
        </p:xfrm>
        <a:graphic>
          <a:graphicData uri="http://schemas.openxmlformats.org/drawingml/2006/table">
            <a:tbl>
              <a:tblPr/>
              <a:tblGrid>
                <a:gridCol w="2431376"/>
                <a:gridCol w="814648"/>
                <a:gridCol w="786424"/>
                <a:gridCol w="792088"/>
                <a:gridCol w="792088"/>
                <a:gridCol w="936104"/>
                <a:gridCol w="936104"/>
                <a:gridCol w="1080120"/>
                <a:gridCol w="936104"/>
              </a:tblGrid>
              <a:tr h="76909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020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вес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2021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2022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вес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972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ИТОГО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НАЛОГОВЫЕ ДОХОДЫ, из них:</a:t>
                      </a:r>
                    </a:p>
                    <a:p>
                      <a:pPr algn="l" fontAlgn="b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2390,8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1482,2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2401,3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100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2629,0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100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5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доходы физических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лиц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48,2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64,0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2,4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29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Земельный налог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1997,6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1288,0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86,89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1911,0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79,6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1940,0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73,8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5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 на имущество физических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лиц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4,72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151,0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6,3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55,0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2,1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444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Единый сельскохозяйственный налог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289,2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291,1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12,1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570,0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21,7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3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Государственная пошлина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0,2</a:t>
                      </a: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" charset="0"/>
                <a:ea typeface="Times New Roman" pitchFamily="18" charset="0"/>
                <a:cs typeface="Arial" charset="0"/>
              </a:rPr>
              <a:t>Объем доходов местного бюджета в расчете на 1 жителя</a:t>
            </a:r>
            <a:endParaRPr lang="ru-RU" sz="3200" b="1" dirty="0" smtClean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099077"/>
              </p:ext>
            </p:extLst>
          </p:nvPr>
        </p:nvGraphicFramePr>
        <p:xfrm>
          <a:off x="508000" y="2492375"/>
          <a:ext cx="8890000" cy="2471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9155"/>
                <a:gridCol w="1890395"/>
                <a:gridCol w="1710055"/>
                <a:gridCol w="1890395"/>
              </a:tblGrid>
              <a:tr h="825831">
                <a:tc>
                  <a:txBody>
                    <a:bodyPr/>
                    <a:lstStyle/>
                    <a:p>
                      <a:pPr marL="457200"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2020год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2021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год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2022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год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4590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Объем доходов местного бюджета на 1 жителя (рубли)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3084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3986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4104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528" y="1"/>
            <a:ext cx="8784976" cy="1268759"/>
          </a:xfrm>
          <a:solidFill>
            <a:schemeClr val="tx1">
              <a:lumMod val="95000"/>
            </a:schemeClr>
          </a:solidFill>
          <a:extLst/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Расходы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бюджета Лесновского муниципального образования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2020 -  2022гг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 отраслям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935872"/>
              </p:ext>
            </p:extLst>
          </p:nvPr>
        </p:nvGraphicFramePr>
        <p:xfrm>
          <a:off x="200025" y="1412778"/>
          <a:ext cx="9577510" cy="5399377"/>
        </p:xfrm>
        <a:graphic>
          <a:graphicData uri="http://schemas.openxmlformats.org/drawingml/2006/table">
            <a:tbl>
              <a:tblPr/>
              <a:tblGrid>
                <a:gridCol w="3312815"/>
                <a:gridCol w="1152128"/>
                <a:gridCol w="936104"/>
                <a:gridCol w="1008112"/>
                <a:gridCol w="1008112"/>
                <a:gridCol w="1224136"/>
                <a:gridCol w="936103"/>
              </a:tblGrid>
              <a:tr h="18229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(тыс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руб.)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490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год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(тыс.  руб.)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вес      (%)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2021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год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(тыс.  руб.)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вес      (%)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2022 год 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тыс.  руб.)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вес      (%)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РАСХОДЫ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2392,8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3332,6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7836,3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Общегосударственные вопросы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1351,3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56,5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2070,0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62,1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2222,7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оборона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79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безопасность  и     правоохранительная деятельность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экономика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5112,0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Жилищно-коммунальное хозяйство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8360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Физическая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культура 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спорт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0,1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Социальная политика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0,2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52550" y="-171450"/>
            <a:ext cx="7442200" cy="9223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Источники финансирования расходов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133218"/>
              </p:ext>
            </p:extLst>
          </p:nvPr>
        </p:nvGraphicFramePr>
        <p:xfrm>
          <a:off x="265113" y="773113"/>
          <a:ext cx="9152383" cy="550106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51040"/>
                <a:gridCol w="1170186"/>
                <a:gridCol w="1404223"/>
                <a:gridCol w="3926934"/>
              </a:tblGrid>
              <a:tr h="33753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Расходное полномочие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2020 -  </a:t>
                      </a:r>
                      <a:r>
                        <a:rPr lang="ru-RU" sz="1000" b="1" u="none" strike="noStrike" kern="12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2022</a:t>
                      </a:r>
                      <a:r>
                        <a:rPr lang="ru-RU" sz="1000" b="1" u="none" strike="noStrike" kern="1200" baseline="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000" b="1" u="none" strike="noStrike" kern="12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годы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Уровень 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федеральный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областной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местный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913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Общегосударственные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вопросы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475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46686"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оборона</a:t>
                      </a:r>
                      <a:endParaRPr lang="en-US" sz="12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466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экономика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√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451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Жилищно-коммунальное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хозяйство</a:t>
                      </a:r>
                      <a:endParaRPr lang="en-US" sz="1200" b="1" u="none" strike="noStrike" dirty="0" smtClean="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3574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Социальная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политика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3574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Физическая культура и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спорт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</a:tbl>
          </a:graphicData>
        </a:graphic>
      </p:graphicFrame>
      <p:sp>
        <p:nvSpPr>
          <p:cNvPr id="20563" name="Прямоугольник 1"/>
          <p:cNvSpPr>
            <a:spLocks noChangeArrowheads="1"/>
          </p:cNvSpPr>
          <p:nvPr/>
        </p:nvSpPr>
        <p:spPr bwMode="auto">
          <a:xfrm>
            <a:off x="265113" y="6488113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73050" y="1439863"/>
            <a:ext cx="9359900" cy="409575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Информационный ресурс «Бюджет для граждан» подготовлен:</a:t>
            </a:r>
          </a:p>
          <a:p>
            <a:pPr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lnSpc>
                <a:spcPts val="234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Администрация  Лесновского муниципального образования  Балашовского муниципального района, расположенным по адресу: 4123333, Саратовская область, </a:t>
            </a:r>
            <a:r>
              <a:rPr lang="ru-RU" dirty="0" err="1">
                <a:latin typeface="Tahoma" pitchFamily="34" charset="0"/>
                <a:cs typeface="Tahoma" pitchFamily="34" charset="0"/>
              </a:rPr>
              <a:t>Балашовский</a:t>
            </a:r>
            <a:r>
              <a:rPr lang="ru-RU" dirty="0">
                <a:latin typeface="Tahoma" pitchFamily="34" charset="0"/>
                <a:cs typeface="Tahoma" pitchFamily="34" charset="0"/>
              </a:rPr>
              <a:t> район, село Лесное, улица Ленина, д. 4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телефон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latin typeface="Tahoma" pitchFamily="34" charset="0"/>
                <a:cs typeface="Tahoma" pitchFamily="34" charset="0"/>
              </a:rPr>
              <a:t>-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latin typeface="Tahoma" pitchFamily="34" charset="0"/>
                <a:cs typeface="Tahoma" pitchFamily="34" charset="0"/>
              </a:rPr>
              <a:t>8(84545) 7-35-72, факс 8(84545) 7-35-72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Tahoma" pitchFamily="34" charset="0"/>
                <a:cs typeface="Tahoma" pitchFamily="34" charset="0"/>
              </a:rPr>
              <a:t>E – mail</a:t>
            </a:r>
            <a:r>
              <a:rPr lang="ru-RU" dirty="0">
                <a:latin typeface="Tahoma" pitchFamily="34" charset="0"/>
                <a:cs typeface="Tahoma" pitchFamily="34" charset="0"/>
              </a:rPr>
              <a:t>:</a:t>
            </a:r>
            <a:r>
              <a:rPr lang="en-US" dirty="0">
                <a:latin typeface="Tahoma" pitchFamily="34" charset="0"/>
                <a:cs typeface="Tahoma" pitchFamily="34" charset="0"/>
              </a:rPr>
              <a:t> Semikinva57@mail.ru</a:t>
            </a:r>
            <a:endParaRPr lang="en-US" u="sng" dirty="0"/>
          </a:p>
          <a:p>
            <a:pPr>
              <a:buClr>
                <a:schemeClr val="accent6">
                  <a:lumMod val="50000"/>
                </a:schemeClr>
              </a:buClr>
              <a:defRPr/>
            </a:pPr>
            <a:endParaRPr lang="ru-RU" u="sng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ts val="2340"/>
              </a:lnSpc>
              <a:buClr>
                <a:schemeClr val="accent6">
                  <a:lumMod val="50000"/>
                </a:schemeClr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Информационный ресурс «Бюджет для граждан» подготовлен на основании решения Совета Лесновского муниципального образования Балашовского муниципального района «О  бюджете Лесновского муниципального образования Балашовского муниципального района Саратовской области на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2022 </a:t>
            </a:r>
            <a:r>
              <a:rPr lang="ru-RU" dirty="0">
                <a:latin typeface="Tahoma" pitchFamily="34" charset="0"/>
                <a:cs typeface="Tahoma" pitchFamily="34" charset="0"/>
              </a:rPr>
              <a:t>год».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881063" y="274638"/>
            <a:ext cx="8643937" cy="11430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Уважаемые жители!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dirty="0" smtClean="0"/>
              <a:t>«Бюджет для граждан» познакомит вас с основными положениями бюджета Лесновского муниципального образования Балашовского муниципального района  Саратовской области на 2022 год.</a:t>
            </a:r>
          </a:p>
          <a:p>
            <a:pPr algn="just" eaLnBrk="1" hangingPunct="1"/>
            <a:endParaRPr lang="ru-RU" sz="2400" dirty="0" smtClean="0"/>
          </a:p>
          <a:p>
            <a:pPr algn="just" eaLnBrk="1" hangingPunct="1"/>
            <a:r>
              <a:rPr lang="ru-RU" sz="24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472" y="980728"/>
            <a:ext cx="9505056" cy="59400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Публичные слушания по бюджету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2022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год, назначенные  решением Совета Лесновского муниципального образования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sz="2000" b="1" dirty="0" smtClean="0">
                <a:solidFill>
                  <a:srgbClr val="C00000"/>
                </a:solidFill>
              </a:rPr>
              <a:t>23.11.2021г</a:t>
            </a:r>
            <a:r>
              <a:rPr lang="ru-RU" sz="2000" b="1" dirty="0">
                <a:solidFill>
                  <a:srgbClr val="C00000"/>
                </a:solidFill>
              </a:rPr>
              <a:t>. </a:t>
            </a:r>
            <a:r>
              <a:rPr lang="ru-RU" sz="2000" b="1">
                <a:solidFill>
                  <a:srgbClr val="C00000"/>
                </a:solidFill>
              </a:rPr>
              <a:t>№ </a:t>
            </a:r>
            <a:r>
              <a:rPr lang="ru-RU" sz="2000" b="1" smtClean="0">
                <a:solidFill>
                  <a:srgbClr val="C00000"/>
                </a:solidFill>
              </a:rPr>
              <a:t>01/04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«О проекте бюджета Лесновского муниципального образования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2022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 и назначении публичных слушаний по вопросу: «О проекте бюджета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2022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год», состоялись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23 </a:t>
            </a:r>
            <a:r>
              <a:rPr lang="ru-RU" sz="2000" b="1" dirty="0" smtClean="0">
                <a:solidFill>
                  <a:schemeClr val="accent1"/>
                </a:solidFill>
              </a:rPr>
              <a:t>декабря 2021 </a:t>
            </a:r>
            <a:r>
              <a:rPr lang="ru-RU" sz="2000" b="1" dirty="0">
                <a:solidFill>
                  <a:schemeClr val="accent1"/>
                </a:solidFill>
              </a:rPr>
              <a:t>года в 12 часов</a:t>
            </a:r>
            <a:r>
              <a:rPr lang="ru-RU" sz="2000" b="1" dirty="0">
                <a:solidFill>
                  <a:srgbClr val="FF0066"/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по адресу: Саратовская область, 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</a:rPr>
              <a:t>Балашовский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 район,  с.  Лесное, ул. Ленина, д. 6.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Бюджет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района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2022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 утвержден решением Совета 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 района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01/06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24.12.2021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года после соблюдения всех процедур по рассмотрению и принятию бюджета.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 решением Совета Лесновского муниципального образования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01/06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от 24.12.2020г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. «О бюджете Лесновского муниципального образования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2022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год», а так же с последующими внесенными изменениями в данное решение, можно ознакомиться на официальном сайте </a:t>
            </a:r>
            <a:r>
              <a:rPr lang="ru-RU" sz="2000" b="1" u="sng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hlinkClick r:id="rId2"/>
              </a:rPr>
              <a:t>http://baladmin.ru/</a:t>
            </a:r>
            <a:endParaRPr lang="ru-RU" sz="2000" b="1" dirty="0">
              <a:ln w="10541" cmpd="sng">
                <a:solidFill>
                  <a:sysClr val="windowText" lastClr="000000"/>
                </a:solidFill>
                <a:prstDash val="solid"/>
              </a:ln>
              <a:gradFill flip="none" rotWithShape="1"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9688" y="0"/>
            <a:ext cx="8101012" cy="7858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Что такое бюджет 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952472" y="1142985"/>
            <a:ext cx="2957502" cy="15001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ДОХОДЫ</a:t>
            </a:r>
            <a:endParaRPr lang="ru-RU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096008" y="1142984"/>
            <a:ext cx="3357586" cy="15716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РАСХОДЫ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выплачиваемые из бюджета денежные средства (на исполнение вопросов местного значения,)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8201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0063" y="1643063"/>
            <a:ext cx="14287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309662" y="3071810"/>
            <a:ext cx="7286676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5348" y="4071942"/>
            <a:ext cx="2357454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24636" y="4000504"/>
            <a:ext cx="178595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2472" y="5857892"/>
            <a:ext cx="828680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предъявляемое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к органам, составляющим и утверждающим бюджет </a:t>
            </a:r>
          </a:p>
        </p:txBody>
      </p:sp>
      <p:pic>
        <p:nvPicPr>
          <p:cNvPr id="8214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8625" y="4071938"/>
            <a:ext cx="1057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72" y="428605"/>
            <a:ext cx="8420100" cy="714380"/>
          </a:xfrm>
          <a:solidFill>
            <a:schemeClr val="tx1">
              <a:lumMod val="95000"/>
            </a:schemeClr>
          </a:solidFill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Какие бывают бюджеты ?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66918" y="3786190"/>
            <a:ext cx="6143668" cy="50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defRPr/>
            </a:pPr>
            <a:r>
              <a:rPr lang="ru-RU" sz="1800" b="1" smtClean="0">
                <a:solidFill>
                  <a:schemeClr val="bg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738688" y="1500188"/>
            <a:ext cx="357187" cy="21431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4" name="TextBox 11"/>
          <p:cNvSpPr txBox="1">
            <a:spLocks noChangeArrowheads="1"/>
          </p:cNvSpPr>
          <p:nvPr/>
        </p:nvSpPr>
        <p:spPr bwMode="auto">
          <a:xfrm>
            <a:off x="1857375" y="1571625"/>
            <a:ext cx="2595563" cy="36988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Бюджет семьи</a:t>
            </a: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738188" y="785813"/>
            <a:ext cx="785812" cy="1285875"/>
          </a:xfrm>
          <a:prstGeom prst="curvedRight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8953500" y="785813"/>
            <a:ext cx="731838" cy="1357312"/>
          </a:xfrm>
          <a:prstGeom prst="curvedLeft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227" name="TextBox 16"/>
          <p:cNvSpPr txBox="1">
            <a:spLocks noChangeArrowheads="1"/>
          </p:cNvSpPr>
          <p:nvPr/>
        </p:nvSpPr>
        <p:spPr bwMode="auto">
          <a:xfrm>
            <a:off x="5816600" y="1643063"/>
            <a:ext cx="2922588" cy="369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Бюджет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организаций</a:t>
            </a:r>
          </a:p>
        </p:txBody>
      </p:sp>
      <p:pic>
        <p:nvPicPr>
          <p:cNvPr id="4" name="Picture 4" descr="http://im2-tub-ru.yandex.net/i?id=33932168-70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16100" y="2000250"/>
            <a:ext cx="234473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трелка вниз 18"/>
          <p:cNvSpPr/>
          <p:nvPr/>
        </p:nvSpPr>
        <p:spPr>
          <a:xfrm>
            <a:off x="4810125" y="4429125"/>
            <a:ext cx="500063" cy="71437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2381250" y="4429125"/>
            <a:ext cx="484188" cy="571500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310438" y="4429125"/>
            <a:ext cx="484187" cy="1071563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952472" y="5072075"/>
            <a:ext cx="2714644" cy="160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(федеральный бюджет, бюджеты государственных внебюджетных фондов Р</a:t>
            </a:r>
            <a:r>
              <a:rPr lang="ru-RU" dirty="0">
                <a:solidFill>
                  <a:schemeClr val="bg1"/>
                </a:solidFill>
              </a:rPr>
              <a:t>Ф)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2868" y="5214950"/>
            <a:ext cx="2928958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7578" y="5572140"/>
            <a:ext cx="250033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bg1"/>
                </a:solidFill>
              </a:rPr>
              <a:t>(местные бюджеты)</a:t>
            </a:r>
          </a:p>
        </p:txBody>
      </p:sp>
      <p:pic>
        <p:nvPicPr>
          <p:cNvPr id="9240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05525" y="2071688"/>
            <a:ext cx="23129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4488" y="188641"/>
            <a:ext cx="8928992" cy="1152128"/>
          </a:xfrm>
          <a:solidFill>
            <a:schemeClr val="tx1">
              <a:lumMod val="95000"/>
            </a:schemeClr>
          </a:solidFill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Бюджетный процесс – ежегодное формирование и исполнение бюджета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8" y="1557338"/>
            <a:ext cx="9648825" cy="5300662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R="0" algn="just">
              <a:defRPr/>
            </a:pPr>
            <a:r>
              <a:rPr lang="ru-RU" sz="1800" dirty="0" smtClean="0">
                <a:solidFill>
                  <a:schemeClr val="bg1"/>
                </a:solidFill>
              </a:rPr>
              <a:t>     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Составление проекта бюджета</a:t>
            </a:r>
            <a:r>
              <a:rPr lang="ru-RU" sz="1900" dirty="0" smtClean="0">
                <a:solidFill>
                  <a:schemeClr val="bg1"/>
                </a:solidFill>
              </a:rPr>
              <a:t>: До начала составления проекта бюджета администрацией Лесновского муниципального образования принимается нормативно-правовой акт, в котором определяются ответственные исполнители, порядок и сроки работы над документами и материалами, необходимыми для составления проекта местного бюджета. Составленный проект бюджета администрация Лесновского МО представляет на рассмотрение в Совет Лесновского  муниципального образования в срок до </a:t>
            </a:r>
            <a:r>
              <a:rPr lang="ru-RU" sz="1900" dirty="0" smtClean="0">
                <a:solidFill>
                  <a:schemeClr val="bg1"/>
                </a:solidFill>
              </a:rPr>
              <a:t>15</a:t>
            </a:r>
            <a:r>
              <a:rPr lang="ru-RU" sz="1900" dirty="0" smtClean="0">
                <a:solidFill>
                  <a:schemeClr val="bg1"/>
                </a:solidFill>
              </a:rPr>
              <a:t>  </a:t>
            </a:r>
            <a:r>
              <a:rPr lang="ru-RU" sz="1900" dirty="0" smtClean="0">
                <a:solidFill>
                  <a:schemeClr val="bg1"/>
                </a:solidFill>
              </a:rPr>
              <a:t>ноября текущего года.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Рассмотрение проекта бюджета</a:t>
            </a:r>
            <a:r>
              <a:rPr lang="ru-RU" sz="1900" dirty="0" smtClean="0">
                <a:solidFill>
                  <a:schemeClr val="bg1"/>
                </a:solidFill>
              </a:rPr>
              <a:t>: Проект местного бюджета рассматривается на публичных слушаниях, депутатами на заседаниях  комиссий.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Утверждение бюджета</a:t>
            </a:r>
            <a:r>
              <a:rPr lang="ru-RU" sz="1900" dirty="0" smtClean="0">
                <a:solidFill>
                  <a:schemeClr val="bg1"/>
                </a:solidFill>
              </a:rPr>
              <a:t>: Решение о местном бюджете на очередной финансовый год утверждается Советом Лесновского муниципального образования </a:t>
            </a:r>
            <a:r>
              <a:rPr lang="ru-RU" sz="1900" dirty="0" err="1" smtClean="0">
                <a:solidFill>
                  <a:schemeClr val="bg1"/>
                </a:solidFill>
              </a:rPr>
              <a:t>Балашовского</a:t>
            </a:r>
            <a:r>
              <a:rPr lang="ru-RU" sz="1900" dirty="0" smtClean="0">
                <a:solidFill>
                  <a:schemeClr val="bg1"/>
                </a:solidFill>
              </a:rPr>
              <a:t> муниципального района.</a:t>
            </a:r>
          </a:p>
          <a:p>
            <a:pPr marR="0" algn="l" eaLnBrk="1" hangingPunct="1">
              <a:lnSpc>
                <a:spcPct val="80000"/>
              </a:lnSpc>
              <a:defRPr/>
            </a:pPr>
            <a:endParaRPr lang="ru-RU" sz="2200" dirty="0" smtClean="0"/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ru-RU" sz="2200" dirty="0" smtClean="0"/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500" y="116633"/>
            <a:ext cx="8420072" cy="883476"/>
          </a:xfrm>
          <a:solidFill>
            <a:schemeClr val="tx1">
              <a:lumMod val="95000"/>
            </a:schemeClr>
          </a:solidFill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Гражданин, его участие в бюджетном процессе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1071563"/>
            <a:ext cx="6934200" cy="428625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R="0" algn="ctr"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</a:rPr>
              <a:t>Помогает формировать доходную  часть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4125" y="150018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pic>
        <p:nvPicPr>
          <p:cNvPr id="11269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0" y="2643188"/>
            <a:ext cx="2506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95414" y="3786190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1274" name="TextBox 8"/>
          <p:cNvSpPr txBox="1">
            <a:spLocks noChangeArrowheads="1"/>
          </p:cNvSpPr>
          <p:nvPr/>
        </p:nvSpPr>
        <p:spPr bwMode="auto">
          <a:xfrm>
            <a:off x="415925" y="4857750"/>
            <a:ext cx="9037638" cy="9239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Получает социальные гарантии – расходная часть бюджета (ЖКХ, культура, социальная политика, физическая культура и спорт и другие направления социальных гарантий населению)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095875" y="2214563"/>
            <a:ext cx="484188" cy="4286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095875" y="4500563"/>
            <a:ext cx="484188" cy="4286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6" name="Picture 6" descr="школа - Елена Анатольевна Лаврентьева">
            <a:hlinkClick r:id="rId4" tooltip="далее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2413" y="5857875"/>
            <a:ext cx="1800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5438" y="5857875"/>
            <a:ext cx="1635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1825" y="5857875"/>
            <a:ext cx="18923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00925" y="5857875"/>
            <a:ext cx="16954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73050" y="0"/>
            <a:ext cx="9359900" cy="908050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sz="2800" b="1" smtClean="0"/>
              <a:t>Основные задачи и приоритетные направления бюджетной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8" y="981075"/>
            <a:ext cx="9648825" cy="5761038"/>
          </a:xfrm>
          <a:ln w="38100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ru-RU" sz="1800" dirty="0" smtClean="0"/>
              <a:t>     Основные задачи и приоритетные направления бюджетной политики Лесновского            муниципального образования </a:t>
            </a:r>
            <a:r>
              <a:rPr lang="ru-RU" sz="1800" dirty="0" err="1" smtClean="0"/>
              <a:t>Балашовского</a:t>
            </a:r>
            <a:r>
              <a:rPr lang="ru-RU" sz="1800" dirty="0" smtClean="0"/>
              <a:t> муниципального района 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исполнения социальных обязательств; 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Проведение </a:t>
            </a:r>
            <a:r>
              <a:rPr lang="ru-RU" sz="1800" dirty="0"/>
              <a:t>сплошной инвентаризации принятых бюджетных обязательств и муниципальных программ с целью их оптимизации и переноса сроков и расходов на более поздний </a:t>
            </a:r>
            <a:r>
              <a:rPr lang="ru-RU" sz="1800" dirty="0" smtClean="0"/>
              <a:t>период</a:t>
            </a:r>
            <a:r>
              <a:rPr lang="ru-RU" sz="1800" dirty="0"/>
              <a:t>;</a:t>
            </a:r>
            <a:endParaRPr lang="ru-RU" sz="1800" dirty="0" smtClean="0"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сбалансированности расходных полномочий и ресурсов для их обеспечения путем увеличения собственного доходного потенциала;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Активизация </a:t>
            </a:r>
            <a:r>
              <a:rPr lang="ru-RU" sz="1800" dirty="0"/>
              <a:t>участия администрации </a:t>
            </a:r>
            <a:r>
              <a:rPr lang="ru-RU" sz="1800" dirty="0" smtClean="0"/>
              <a:t>в </a:t>
            </a:r>
            <a:r>
              <a:rPr lang="ru-RU" sz="1800" dirty="0"/>
              <a:t>федеральных и региональных программах </a:t>
            </a:r>
            <a:r>
              <a:rPr lang="ru-RU" sz="1800" dirty="0" smtClean="0"/>
              <a:t>со финансирования  расходов </a:t>
            </a:r>
            <a:r>
              <a:rPr lang="ru-RU" sz="1800" dirty="0"/>
              <a:t>местных бюджетов из бюджетов других уровней;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кардинального повышения качества предоставления гражданам муниципальных услуг, модернизации сети оказания муниципальных </a:t>
            </a:r>
            <a:r>
              <a:rPr lang="ru-RU" sz="1800" dirty="0" smtClean="0"/>
              <a:t>услуг;</a:t>
            </a:r>
            <a:endParaRPr lang="ru-RU" sz="1800" dirty="0"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/>
              <a:t>С</a:t>
            </a:r>
            <a:r>
              <a:rPr lang="ru-RU" sz="1800" dirty="0" smtClean="0"/>
              <a:t>овершенствование </a:t>
            </a:r>
            <a:r>
              <a:rPr lang="ru-RU" sz="1800" dirty="0"/>
              <a:t>механизмов муниципальных закупок за счет применения современных процедур размещения заказов;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сбалансированности расходных полномочий и ресурсов для их </a:t>
            </a:r>
            <a:r>
              <a:rPr lang="ru-RU" sz="1800" dirty="0" smtClean="0"/>
              <a:t>обеспечения.</a:t>
            </a:r>
            <a:endParaRPr lang="ru-RU" sz="18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1800" b="1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0512" y="1"/>
            <a:ext cx="8812060" cy="980727"/>
          </a:xfrm>
          <a:solidFill>
            <a:schemeClr val="tx1">
              <a:lumMod val="95000"/>
            </a:schemeClr>
          </a:solidFill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Основные параметры бюджета Лесновского муниципального образования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27829"/>
              </p:ext>
            </p:extLst>
          </p:nvPr>
        </p:nvGraphicFramePr>
        <p:xfrm>
          <a:off x="128588" y="1240514"/>
          <a:ext cx="9360916" cy="4552028"/>
        </p:xfrm>
        <a:graphic>
          <a:graphicData uri="http://schemas.openxmlformats.org/drawingml/2006/table">
            <a:tbl>
              <a:tblPr/>
              <a:tblGrid>
                <a:gridCol w="5224211"/>
                <a:gridCol w="1404918"/>
                <a:gridCol w="1373698"/>
                <a:gridCol w="1358089"/>
              </a:tblGrid>
              <a:tr h="5908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                                                                                                                                   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(тыс. рублей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617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020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2021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2022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3372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Общий объем доходов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</a:p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из них: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2392,8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3332,6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7836,3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387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налоговые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 неналоговые доходы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1482,2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2401,3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4994,0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8107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 из других бюджетов  бюджетной системы РФ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910,6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931,3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2842,3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76486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Общий объем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расходов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2392,8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3332,6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7836,3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5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Дефицит бюджета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юджет для граждан бюджет 2017 года1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</TotalTime>
  <Words>1353</Words>
  <Application>Microsoft Office PowerPoint</Application>
  <PresentationFormat>Лист A4 (210x297 мм)</PresentationFormat>
  <Paragraphs>356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Бюджет для граждан бюджет 2017 года1</vt:lpstr>
      <vt:lpstr>         К решению Совета Лесновского муниципального образования Балашовского муниципального  района  № 01/06 от 24.12.2021г .  «О бюджете Лесновского муниципального образования Балашовского муниципального района Саратовской области  на 2022 год»</vt:lpstr>
      <vt:lpstr>Уважаемые жители!</vt:lpstr>
      <vt:lpstr>Презентация PowerPoint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 Гражданин, его участие в бюджетном процессе</vt:lpstr>
      <vt:lpstr>Основные задачи и приоритетные направления бюджетной политики</vt:lpstr>
      <vt:lpstr>Основные параметры бюджета Лесновского муниципального образования</vt:lpstr>
      <vt:lpstr>Доходы бюджета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Презентация PowerPoint</vt:lpstr>
      <vt:lpstr>Налоговые  доходы</vt:lpstr>
      <vt:lpstr>Объем доходов местного бюджета в расчете на 1 жителя</vt:lpstr>
      <vt:lpstr>Расходы бюджета Лесновского муниципального образования 2020 -  2022гг. по отраслям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К решению Совета Лесновского муниципального образования Балашовского муниципального  района  № 57/17 от 21.12.2017г .  «О бюджете Лесновского муниципального образования Балашовского муниципального района Саратовской области на 2018 год»</dc:title>
  <dc:creator>User</dc:creator>
  <cp:lastModifiedBy>Honor</cp:lastModifiedBy>
  <cp:revision>74</cp:revision>
  <cp:lastPrinted>2021-12-30T08:00:26Z</cp:lastPrinted>
  <dcterms:created xsi:type="dcterms:W3CDTF">2018-01-11T11:57:34Z</dcterms:created>
  <dcterms:modified xsi:type="dcterms:W3CDTF">2022-01-11T15:39:22Z</dcterms:modified>
</cp:coreProperties>
</file>